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8" r:id="rId4"/>
    <p:sldId id="269" r:id="rId5"/>
    <p:sldId id="270" r:id="rId6"/>
    <p:sldId id="271" r:id="rId7"/>
    <p:sldId id="272" r:id="rId8"/>
    <p:sldId id="273" r:id="rId9"/>
    <p:sldId id="26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73" d="100"/>
          <a:sy n="73" d="100"/>
        </p:scale>
        <p:origin x="540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03-Apr-22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937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03-Apr-22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027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03-Apr-22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383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03-Apr-22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336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03-Apr-22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955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03-Apr-22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37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03-Apr-22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105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03-Apr-22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37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03-Apr-22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416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03-Apr-22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67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03-Apr-22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871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8B073-DBA7-4B5C-8A0A-F57DFBA507F6}" type="datetimeFigureOut">
              <a:rPr lang="en-US" smtClean="0"/>
              <a:t>03-Apr-22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352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Coding Standard </a:t>
            </a:r>
            <a:r>
              <a:rPr lang="en-US" dirty="0" smtClean="0">
                <a:solidFill>
                  <a:srgbClr val="002060"/>
                </a:solidFill>
              </a:rPr>
              <a:t>in </a:t>
            </a:r>
            <a:r>
              <a:rPr lang="en-US" dirty="0" err="1" smtClean="0">
                <a:solidFill>
                  <a:srgbClr val="002060"/>
                </a:solidFill>
              </a:rPr>
              <a:t>Asp.Net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5231"/>
            <a:ext cx="903642" cy="90407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9545" y="5970418"/>
            <a:ext cx="1342526" cy="1020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8766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Coding Standard in </a:t>
            </a:r>
            <a:r>
              <a:rPr lang="en-US" dirty="0" err="1">
                <a:solidFill>
                  <a:srgbClr val="002060"/>
                </a:solidFill>
              </a:rPr>
              <a:t>Asp.Net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For Coding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Pascal Casing and Camel Casing are used 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in </a:t>
            </a:r>
            <a:r>
              <a:rPr lang="en-US" dirty="0" err="1" smtClean="0">
                <a:solidFill>
                  <a:schemeClr val="accent4">
                    <a:lumMod val="75000"/>
                  </a:schemeClr>
                </a:solidFill>
              </a:rPr>
              <a:t>ASP.Net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.</a:t>
            </a:r>
          </a:p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Pascal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Casing - First character of all words are Upper Case and other characters are lower case.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Example</a:t>
            </a:r>
            <a:r>
              <a:rPr lang="en-US" dirty="0">
                <a:solidFill>
                  <a:srgbClr val="002060"/>
                </a:solidFill>
              </a:rPr>
              <a:t>: </a:t>
            </a:r>
            <a:r>
              <a:rPr lang="en-US" dirty="0" err="1">
                <a:solidFill>
                  <a:srgbClr val="002060"/>
                </a:solidFill>
              </a:rPr>
              <a:t>BackColor</a:t>
            </a:r>
            <a:endParaRPr lang="en-US" dirty="0">
              <a:solidFill>
                <a:srgbClr val="002060"/>
              </a:solidFill>
            </a:endParaRPr>
          </a:p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Camel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Casing - First character of all words, except the first word are Upper Case and other characters are lower case.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Example</a:t>
            </a:r>
            <a:r>
              <a:rPr lang="en-US" dirty="0">
                <a:solidFill>
                  <a:srgbClr val="002060"/>
                </a:solidFill>
              </a:rPr>
              <a:t>: </a:t>
            </a:r>
            <a:r>
              <a:rPr lang="en-US" dirty="0" err="1">
                <a:solidFill>
                  <a:srgbClr val="002060"/>
                </a:solidFill>
              </a:rPr>
              <a:t>backColor</a:t>
            </a:r>
            <a:endParaRPr lang="en-US" dirty="0" smtClean="0">
              <a:solidFill>
                <a:srgbClr val="00206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5231"/>
            <a:ext cx="903642" cy="90407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9545" y="5970418"/>
            <a:ext cx="1342526" cy="1020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885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Coding Standard in </a:t>
            </a:r>
            <a:r>
              <a:rPr lang="en-US" dirty="0" err="1">
                <a:solidFill>
                  <a:srgbClr val="002060"/>
                </a:solidFill>
              </a:rPr>
              <a:t>Asp.Net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Use </a:t>
            </a:r>
            <a:r>
              <a:rPr lang="en-US" dirty="0">
                <a:solidFill>
                  <a:srgbClr val="002060"/>
                </a:solidFill>
              </a:rPr>
              <a:t>Pascal casing for Class names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public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class HelloWorld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{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      ...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}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Use </a:t>
            </a:r>
            <a:r>
              <a:rPr lang="en-US" dirty="0">
                <a:solidFill>
                  <a:srgbClr val="002060"/>
                </a:solidFill>
              </a:rPr>
              <a:t>Pascal casing for Method names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void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SayHello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(string name)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{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      ...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} </a:t>
            </a:r>
            <a:endParaRPr lang="en-US" dirty="0" smtClean="0">
              <a:solidFill>
                <a:srgbClr val="00206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5231"/>
            <a:ext cx="903642" cy="90407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9545" y="5970418"/>
            <a:ext cx="1342526" cy="1020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5340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Coding Standard in </a:t>
            </a:r>
            <a:r>
              <a:rPr lang="en-US" dirty="0" err="1">
                <a:solidFill>
                  <a:srgbClr val="002060"/>
                </a:solidFill>
              </a:rPr>
              <a:t>Asp.Net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5032376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Use </a:t>
            </a:r>
            <a:r>
              <a:rPr lang="en-US" dirty="0">
                <a:solidFill>
                  <a:srgbClr val="002060"/>
                </a:solidFill>
              </a:rPr>
              <a:t>Camel casing for variables and method parameters</a:t>
            </a:r>
          </a:p>
          <a:p>
            <a:pPr marL="0" indent="0">
              <a:buNone/>
            </a:pPr>
            <a:r>
              <a:rPr lang="en-US" dirty="0" err="1" smtClean="0">
                <a:solidFill>
                  <a:schemeClr val="accent4">
                    <a:lumMod val="75000"/>
                  </a:schemeClr>
                </a:solidFill>
              </a:rPr>
              <a:t>int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totalCount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= 0;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void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SayHello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(string name)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{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      string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fullMessage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= "Hello " + name;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      ...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}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Use </a:t>
            </a:r>
            <a:r>
              <a:rPr lang="en-US" dirty="0">
                <a:solidFill>
                  <a:srgbClr val="002060"/>
                </a:solidFill>
              </a:rPr>
              <a:t>the prefix “I” with Camel Casing for interfaces ( Example: </a:t>
            </a:r>
            <a:r>
              <a:rPr lang="en-US" dirty="0" err="1">
                <a:solidFill>
                  <a:srgbClr val="002060"/>
                </a:solidFill>
              </a:rPr>
              <a:t>IEntity</a:t>
            </a:r>
            <a:r>
              <a:rPr lang="en-US" dirty="0">
                <a:solidFill>
                  <a:srgbClr val="002060"/>
                </a:solidFill>
              </a:rPr>
              <a:t> ) 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Do </a:t>
            </a:r>
            <a:r>
              <a:rPr lang="en-US" dirty="0">
                <a:solidFill>
                  <a:srgbClr val="002060"/>
                </a:solidFill>
              </a:rPr>
              <a:t>not use Hungarian notation to name variables.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In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earlier days most of the programmers liked it - having the data type as a prefix for the variable name and using m_ as prefix for member variables.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Eg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: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string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m_sName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;</a:t>
            </a:r>
          </a:p>
          <a:p>
            <a:pPr marL="0" indent="0">
              <a:buNone/>
            </a:pP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int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nAge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;</a:t>
            </a:r>
            <a:endParaRPr lang="en-US" dirty="0" smtClean="0">
              <a:solidFill>
                <a:srgbClr val="00206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5231"/>
            <a:ext cx="903642" cy="90407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9545" y="5970418"/>
            <a:ext cx="1342526" cy="1020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970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Coding Standard in </a:t>
            </a:r>
            <a:r>
              <a:rPr lang="en-US" dirty="0" err="1">
                <a:solidFill>
                  <a:srgbClr val="002060"/>
                </a:solidFill>
              </a:rPr>
              <a:t>Asp.Net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5032376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Use </a:t>
            </a:r>
            <a:r>
              <a:rPr lang="en-US" dirty="0">
                <a:solidFill>
                  <a:srgbClr val="002060"/>
                </a:solidFill>
              </a:rPr>
              <a:t>Camel casing for variables and method parameters</a:t>
            </a:r>
          </a:p>
          <a:p>
            <a:pPr marL="0" indent="0">
              <a:buNone/>
            </a:pPr>
            <a:r>
              <a:rPr lang="en-US" dirty="0" err="1" smtClean="0">
                <a:solidFill>
                  <a:schemeClr val="accent4">
                    <a:lumMod val="75000"/>
                  </a:schemeClr>
                </a:solidFill>
              </a:rPr>
              <a:t>int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totalCount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= 0;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void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SayHello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(string name)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{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      string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fullMessage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= "Hello " + name;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      ...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}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Use </a:t>
            </a:r>
            <a:r>
              <a:rPr lang="en-US" dirty="0">
                <a:solidFill>
                  <a:srgbClr val="002060"/>
                </a:solidFill>
              </a:rPr>
              <a:t>the prefix “I” with Camel Casing for interfaces ( Example: </a:t>
            </a:r>
            <a:r>
              <a:rPr lang="en-US" dirty="0" err="1">
                <a:solidFill>
                  <a:srgbClr val="002060"/>
                </a:solidFill>
              </a:rPr>
              <a:t>IEntity</a:t>
            </a:r>
            <a:r>
              <a:rPr lang="en-US" dirty="0">
                <a:solidFill>
                  <a:srgbClr val="002060"/>
                </a:solidFill>
              </a:rPr>
              <a:t> ) 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Do </a:t>
            </a:r>
            <a:r>
              <a:rPr lang="en-US" dirty="0">
                <a:solidFill>
                  <a:srgbClr val="002060"/>
                </a:solidFill>
              </a:rPr>
              <a:t>not use Hungarian notation to name variables.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In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earlier days most of the programmers liked it - having the data type as a prefix for the variable name and using m_ as prefix for member variables.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Eg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: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string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m_sName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;</a:t>
            </a:r>
          </a:p>
          <a:p>
            <a:pPr marL="0" indent="0">
              <a:buNone/>
            </a:pP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int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nAge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;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However, in .NET coding standards, this is not recommended. Usage of data type and m_ to represent member variables should not be used. All variables should use camel casing. </a:t>
            </a:r>
            <a:endParaRPr lang="en-US" dirty="0" smtClean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5231"/>
            <a:ext cx="903642" cy="90407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9545" y="5970418"/>
            <a:ext cx="1342526" cy="1020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8396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Coding Standard in </a:t>
            </a:r>
            <a:r>
              <a:rPr lang="en-US" dirty="0" err="1">
                <a:solidFill>
                  <a:srgbClr val="002060"/>
                </a:solidFill>
              </a:rPr>
              <a:t>Asp.Net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5032376"/>
          </a:xfrm>
        </p:spPr>
        <p:txBody>
          <a:bodyPr>
            <a:normAutofit fontScale="85000" lnSpcReduction="20000"/>
          </a:bodyPr>
          <a:lstStyle/>
          <a:p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Use Meaningful, descriptive words to name variables. Do not use abbreviations. </a:t>
            </a:r>
          </a:p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Do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not use single character variable names like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, n, s etc. Use names like index, temp</a:t>
            </a:r>
          </a:p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If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the variable is used only as a counter for iteration and is not used anywhere else in the loop, many people still like to use a single char variable (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) instead of inventing a different suitable name. </a:t>
            </a:r>
          </a:p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Do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not use underscores (_) for local variable names.</a:t>
            </a:r>
          </a:p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All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member variables must be prefixed with underscore (_) so that they can be identified from other local variables.</a:t>
            </a:r>
          </a:p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Do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not use variable names that resemble keywords.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Namespace </a:t>
            </a:r>
            <a:r>
              <a:rPr lang="en-US" dirty="0">
                <a:solidFill>
                  <a:srgbClr val="002060"/>
                </a:solidFill>
              </a:rPr>
              <a:t>names should follow the standard pattern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&lt;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company name&gt;.&lt;product name&gt;.&lt;top level module&gt;.&lt;bottom level module&gt;</a:t>
            </a:r>
          </a:p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Use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appropriate prefix for the UI elements so that you can identify them from the rest of the variables.</a:t>
            </a:r>
            <a:endParaRPr lang="en-US" dirty="0" smtClean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5231"/>
            <a:ext cx="903642" cy="90407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9545" y="5970418"/>
            <a:ext cx="1342526" cy="1020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824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2060"/>
                </a:solidFill>
              </a:rPr>
              <a:t>Coding Standard in </a:t>
            </a:r>
            <a:r>
              <a:rPr lang="en-US" dirty="0" err="1" smtClean="0">
                <a:solidFill>
                  <a:srgbClr val="002060"/>
                </a:solidFill>
              </a:rPr>
              <a:t>Asp.Net</a:t>
            </a:r>
            <a:r>
              <a:rPr lang="en-US" dirty="0" smtClean="0">
                <a:solidFill>
                  <a:srgbClr val="002060"/>
                </a:solidFill>
              </a:rPr>
              <a:t/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sz="3100" dirty="0">
                <a:solidFill>
                  <a:schemeClr val="accent4">
                    <a:lumMod val="75000"/>
                  </a:schemeClr>
                </a:solidFill>
              </a:rPr>
              <a:t>Use appropriate prefix for the UI elements so that you can identify them from the rest of the variables.</a:t>
            </a:r>
            <a:br>
              <a:rPr lang="en-US" sz="3100" dirty="0">
                <a:solidFill>
                  <a:schemeClr val="accent4">
                    <a:lumMod val="75000"/>
                  </a:schemeClr>
                </a:solidFill>
              </a:rPr>
            </a:br>
            <a:endParaRPr lang="en-US" dirty="0">
              <a:solidFill>
                <a:srgbClr val="002060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6311634"/>
              </p:ext>
            </p:extLst>
          </p:nvPr>
        </p:nvGraphicFramePr>
        <p:xfrm>
          <a:off x="515265" y="1808946"/>
          <a:ext cx="3103748" cy="298704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086293">
                  <a:extLst>
                    <a:ext uri="{9D8B030D-6E8A-4147-A177-3AD203B41FA5}">
                      <a16:colId xmlns:a16="http://schemas.microsoft.com/office/drawing/2014/main" val="2966207952"/>
                    </a:ext>
                  </a:extLst>
                </a:gridCol>
                <a:gridCol w="1017455">
                  <a:extLst>
                    <a:ext uri="{9D8B030D-6E8A-4147-A177-3AD203B41FA5}">
                      <a16:colId xmlns:a16="http://schemas.microsoft.com/office/drawing/2014/main" val="1588785693"/>
                    </a:ext>
                  </a:extLst>
                </a:gridCol>
              </a:tblGrid>
              <a:tr h="185687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002060"/>
                          </a:solidFill>
                          <a:effectLst/>
                        </a:rPr>
                        <a:t>Control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002060"/>
                          </a:solidFill>
                          <a:effectLst/>
                        </a:rPr>
                        <a:t>Prefix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03388434"/>
                  </a:ext>
                </a:extLst>
              </a:tr>
              <a:tr h="185687">
                <a:tc>
                  <a:txBody>
                    <a:bodyPr/>
                    <a:lstStyle/>
                    <a:p>
                      <a:r>
                        <a:rPr lang="en-US" sz="280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Label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2800" dirty="0" err="1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lbl</a:t>
                      </a:r>
                      <a:endParaRPr lang="en-US" sz="28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01244290"/>
                  </a:ext>
                </a:extLst>
              </a:tr>
              <a:tr h="185687">
                <a:tc>
                  <a:txBody>
                    <a:bodyPr/>
                    <a:lstStyle/>
                    <a:p>
                      <a:r>
                        <a:rPr lang="en-US" sz="280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TextBox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280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txt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66749598"/>
                  </a:ext>
                </a:extLst>
              </a:tr>
              <a:tr h="185687">
                <a:tc>
                  <a:txBody>
                    <a:bodyPr/>
                    <a:lstStyle/>
                    <a:p>
                      <a:r>
                        <a:rPr lang="en-US" sz="280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DataGrid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2800" dirty="0" err="1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dtg</a:t>
                      </a:r>
                      <a:endParaRPr lang="en-US" sz="28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05446312"/>
                  </a:ext>
                </a:extLst>
              </a:tr>
              <a:tr h="185687">
                <a:tc>
                  <a:txBody>
                    <a:bodyPr/>
                    <a:lstStyle/>
                    <a:p>
                      <a:r>
                        <a:rPr lang="en-US" sz="280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Button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280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btn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31557053"/>
                  </a:ext>
                </a:extLst>
              </a:tr>
              <a:tr h="185687">
                <a:tc>
                  <a:txBody>
                    <a:bodyPr/>
                    <a:lstStyle/>
                    <a:p>
                      <a:r>
                        <a:rPr lang="en-US" sz="280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ImageButton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280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imb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41759585"/>
                  </a:ext>
                </a:extLst>
              </a:tr>
              <a:tr h="185687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Hyperlink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2800" dirty="0" err="1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hlk</a:t>
                      </a:r>
                      <a:endParaRPr lang="en-US" sz="28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3201411"/>
                  </a:ext>
                </a:extLst>
              </a:tr>
            </a:tbl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5231"/>
            <a:ext cx="903642" cy="90407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9545" y="5970418"/>
            <a:ext cx="1342526" cy="1020932"/>
          </a:xfrm>
          <a:prstGeom prst="rect">
            <a:avLst/>
          </a:prstGeom>
        </p:spPr>
      </p:pic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3446463" y="2438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53379703"/>
              </p:ext>
            </p:extLst>
          </p:nvPr>
        </p:nvGraphicFramePr>
        <p:xfrm>
          <a:off x="3791562" y="1808946"/>
          <a:ext cx="3855675" cy="41148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732269">
                  <a:extLst>
                    <a:ext uri="{9D8B030D-6E8A-4147-A177-3AD203B41FA5}">
                      <a16:colId xmlns:a16="http://schemas.microsoft.com/office/drawing/2014/main" val="2966207952"/>
                    </a:ext>
                  </a:extLst>
                </a:gridCol>
                <a:gridCol w="1123406">
                  <a:extLst>
                    <a:ext uri="{9D8B030D-6E8A-4147-A177-3AD203B41FA5}">
                      <a16:colId xmlns:a16="http://schemas.microsoft.com/office/drawing/2014/main" val="1588785693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002060"/>
                          </a:solidFill>
                          <a:effectLst/>
                        </a:rPr>
                        <a:t>Control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002060"/>
                          </a:solidFill>
                          <a:effectLst/>
                        </a:rPr>
                        <a:t>Prefix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0338843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2800" dirty="0" err="1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DropDownList</a:t>
                      </a:r>
                      <a:endParaRPr lang="en-US" sz="28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280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ddl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140473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280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ListBox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280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lst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003806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2800" dirty="0" err="1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DataList</a:t>
                      </a:r>
                      <a:endParaRPr lang="en-US" sz="28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280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dtl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006142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280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Repeater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280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rep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5447591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280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Checkbox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280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chk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971553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280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CheckBoxList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280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cbl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0683474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280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RadioButton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280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rdo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980466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2800" dirty="0" err="1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RadioButtonList</a:t>
                      </a:r>
                      <a:endParaRPr lang="en-US" sz="28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2800" dirty="0" err="1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rbl</a:t>
                      </a:r>
                      <a:endParaRPr lang="en-US" sz="28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33501494"/>
                  </a:ext>
                </a:extLst>
              </a:tr>
            </a:tbl>
          </a:graphicData>
        </a:graphic>
      </p:graphicFrame>
      <p:graphicFrame>
        <p:nvGraphicFramePr>
          <p:cNvPr id="11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91882040"/>
              </p:ext>
            </p:extLst>
          </p:nvPr>
        </p:nvGraphicFramePr>
        <p:xfrm>
          <a:off x="7786238" y="1812132"/>
          <a:ext cx="3983396" cy="273232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984779">
                  <a:extLst>
                    <a:ext uri="{9D8B030D-6E8A-4147-A177-3AD203B41FA5}">
                      <a16:colId xmlns:a16="http://schemas.microsoft.com/office/drawing/2014/main" val="2966207952"/>
                    </a:ext>
                  </a:extLst>
                </a:gridCol>
                <a:gridCol w="1998617">
                  <a:extLst>
                    <a:ext uri="{9D8B030D-6E8A-4147-A177-3AD203B41FA5}">
                      <a16:colId xmlns:a16="http://schemas.microsoft.com/office/drawing/2014/main" val="1588785693"/>
                    </a:ext>
                  </a:extLst>
                </a:gridCol>
              </a:tblGrid>
              <a:tr h="446325">
                <a:tc>
                  <a:txBody>
                    <a:bodyPr/>
                    <a:lstStyle/>
                    <a:p>
                      <a:r>
                        <a:rPr lang="en-US" sz="2800">
                          <a:solidFill>
                            <a:srgbClr val="002060"/>
                          </a:solidFill>
                          <a:effectLst/>
                        </a:rPr>
                        <a:t>Control</a:t>
                      </a:r>
                      <a:endParaRPr lang="en-US" sz="600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002060"/>
                          </a:solidFill>
                          <a:effectLst/>
                        </a:rPr>
                        <a:t>Prefix</a:t>
                      </a:r>
                      <a:endParaRPr lang="en-US" sz="6000" dirty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0338843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Image</a:t>
                      </a:r>
                      <a:endParaRPr lang="en-US" sz="60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280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img</a:t>
                      </a:r>
                      <a:endParaRPr lang="en-US" sz="600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148917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280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Panel</a:t>
                      </a:r>
                      <a:endParaRPr lang="en-US" sz="600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280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pnl</a:t>
                      </a:r>
                      <a:endParaRPr lang="en-US" sz="600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4216111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2800" dirty="0" err="1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PlaceHolder</a:t>
                      </a:r>
                      <a:endParaRPr lang="en-US" sz="60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280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phd</a:t>
                      </a:r>
                      <a:endParaRPr lang="en-US" sz="600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9361873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280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Table</a:t>
                      </a:r>
                      <a:endParaRPr lang="en-US" sz="600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280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tbl</a:t>
                      </a:r>
                      <a:endParaRPr lang="en-US" sz="600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9589863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280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Validators</a:t>
                      </a:r>
                      <a:endParaRPr lang="en-US" sz="600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2800" dirty="0" err="1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val</a:t>
                      </a:r>
                      <a:endParaRPr lang="en-US" sz="60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650188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8266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Coding Standard in </a:t>
            </a:r>
            <a:r>
              <a:rPr lang="en-US" dirty="0" err="1">
                <a:solidFill>
                  <a:srgbClr val="002060"/>
                </a:solidFill>
              </a:rPr>
              <a:t>Asp.Net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5032376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File </a:t>
            </a:r>
            <a:r>
              <a:rPr lang="en-US" dirty="0">
                <a:solidFill>
                  <a:srgbClr val="002060"/>
                </a:solidFill>
              </a:rPr>
              <a:t>name should match with class name.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For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example, for the class HelloWorld, the file name should be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helloworld.cs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(or,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helloworld.vb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)</a:t>
            </a:r>
          </a:p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Use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Pascal Case for file names.</a:t>
            </a:r>
            <a:endParaRPr lang="en-US" dirty="0" smtClean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5231"/>
            <a:ext cx="903642" cy="90407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9545" y="5970418"/>
            <a:ext cx="1342526" cy="1020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8833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Thank You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5231"/>
            <a:ext cx="903642" cy="90407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9545" y="5970418"/>
            <a:ext cx="1342526" cy="1020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4741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1116</TotalTime>
  <Words>583</Words>
  <Application>Microsoft Office PowerPoint</Application>
  <PresentationFormat>Widescreen</PresentationFormat>
  <Paragraphs>105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Coding Standard in Asp.Net</vt:lpstr>
      <vt:lpstr>Coding Standard in Asp.Net</vt:lpstr>
      <vt:lpstr>Coding Standard in Asp.Net</vt:lpstr>
      <vt:lpstr>Coding Standard in Asp.Net</vt:lpstr>
      <vt:lpstr>Coding Standard in Asp.Net</vt:lpstr>
      <vt:lpstr>Coding Standard in Asp.Net</vt:lpstr>
      <vt:lpstr>Coding Standard in Asp.Net Use appropriate prefix for the UI elements so that you can identify them from the rest of the variables. </vt:lpstr>
      <vt:lpstr>Coding Standard in Asp.Net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Divyesh</dc:creator>
  <cp:lastModifiedBy>Divyesh</cp:lastModifiedBy>
  <cp:revision>251</cp:revision>
  <dcterms:created xsi:type="dcterms:W3CDTF">2020-05-18T03:14:36Z</dcterms:created>
  <dcterms:modified xsi:type="dcterms:W3CDTF">2022-04-03T06:14:09Z</dcterms:modified>
</cp:coreProperties>
</file>