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03-Apr-22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Coding Standard </a:t>
            </a:r>
            <a:r>
              <a:rPr lang="en-US" dirty="0" smtClean="0">
                <a:solidFill>
                  <a:srgbClr val="002060"/>
                </a:solidFill>
              </a:rPr>
              <a:t>in </a:t>
            </a:r>
            <a:r>
              <a:rPr lang="en-US" dirty="0" err="1" smtClean="0">
                <a:solidFill>
                  <a:srgbClr val="002060"/>
                </a:solidFill>
              </a:rPr>
              <a:t>Asp.Net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Coding Standard in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For Coding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Pascal Casing and Camel Casing are used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ASP.Net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Pascal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Casing - First character of all words are Upper Case and other characters are lower case.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Example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err="1">
                <a:solidFill>
                  <a:srgbClr val="002060"/>
                </a:solidFill>
              </a:rPr>
              <a:t>BackColor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Camel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Casing - First character of all words, except the first word are Upper Case and other characters are lower case.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Example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err="1">
                <a:solidFill>
                  <a:srgbClr val="002060"/>
                </a:solidFill>
              </a:rPr>
              <a:t>backColor</a:t>
            </a: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Coding Standard in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Pascal casing for Class names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public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class HelloWorld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}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Pascal casing for Method names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void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SayHello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(string name)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} </a:t>
            </a: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4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Coding Standard in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Camel casing for variables and method parameters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totalCount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void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SayHello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(string name)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  string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fullMessage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= "Hello " + name;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}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the prefix “I” with Camel Casing for interfaces ( Example: </a:t>
            </a:r>
            <a:r>
              <a:rPr lang="en-US" dirty="0" err="1">
                <a:solidFill>
                  <a:srgbClr val="002060"/>
                </a:solidFill>
              </a:rPr>
              <a:t>IEntity</a:t>
            </a:r>
            <a:r>
              <a:rPr lang="en-US" dirty="0">
                <a:solidFill>
                  <a:srgbClr val="002060"/>
                </a:solidFill>
              </a:rPr>
              <a:t>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Do </a:t>
            </a:r>
            <a:r>
              <a:rPr lang="en-US" dirty="0">
                <a:solidFill>
                  <a:srgbClr val="002060"/>
                </a:solidFill>
              </a:rPr>
              <a:t>not use Hungarian notation to name variables.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earlier days most of the programmers liked it - having the data type as a prefix for the variable name and using m_ as prefix for member variables.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string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m_sName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nAge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;</a:t>
            </a: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Coding Standard in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Camel casing for variables and method parameters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totalCount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void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SayHello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(string name)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  string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fullMessage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= "Hello " + name;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      ...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}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Use </a:t>
            </a:r>
            <a:r>
              <a:rPr lang="en-US" dirty="0">
                <a:solidFill>
                  <a:srgbClr val="002060"/>
                </a:solidFill>
              </a:rPr>
              <a:t>the prefix “I” with Camel Casing for interfaces ( Example: </a:t>
            </a:r>
            <a:r>
              <a:rPr lang="en-US" dirty="0" err="1">
                <a:solidFill>
                  <a:srgbClr val="002060"/>
                </a:solidFill>
              </a:rPr>
              <a:t>IEntity</a:t>
            </a:r>
            <a:r>
              <a:rPr lang="en-US" dirty="0">
                <a:solidFill>
                  <a:srgbClr val="002060"/>
                </a:solidFill>
              </a:rPr>
              <a:t> )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Do </a:t>
            </a:r>
            <a:r>
              <a:rPr lang="en-US" dirty="0">
                <a:solidFill>
                  <a:srgbClr val="002060"/>
                </a:solidFill>
              </a:rPr>
              <a:t>not use Hungarian notation to name variables.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earlier days most of the programmers liked it - having the data type as a prefix for the variable name and using m_ as prefix for member variables.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string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m_sName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int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nAge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However, in .NET coding standards, this is not recommended. Usage of data type and m_ to represent member variables should not be used. All variables should use camel casing.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3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Coding Standard in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Use Meaningful, descriptive words to name variables. Do not use abbreviations.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not use single character variable names like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, n, s etc. Use names like index, temp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If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variable is used only as a counter for iteration and is not used anywhere else in the loop, many people still like to use a single char variable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 instead of inventing a different suitable name.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not use underscores (_) for local variable names.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All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member variables must be prefixed with underscore (_) so that they can be identified from other local variables.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Do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not use variable names that resemble keywords.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Namespace </a:t>
            </a:r>
            <a:r>
              <a:rPr lang="en-US" dirty="0">
                <a:solidFill>
                  <a:srgbClr val="002060"/>
                </a:solidFill>
              </a:rPr>
              <a:t>names should follow the standard pattern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&lt;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company name&gt;.&lt;product name&gt;.&lt;top level module&gt;.&lt;bottom level module&gt;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Use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appropriate prefix for the UI elements so that you can identify them from the rest of the variables.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Coding Standard in </a:t>
            </a:r>
            <a:r>
              <a:rPr lang="en-US" dirty="0" err="1" smtClean="0">
                <a:solidFill>
                  <a:srgbClr val="002060"/>
                </a:solidFill>
              </a:rPr>
              <a:t>Asp.Net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3100" dirty="0">
                <a:solidFill>
                  <a:schemeClr val="accent4">
                    <a:lumMod val="75000"/>
                  </a:schemeClr>
                </a:solidFill>
              </a:rPr>
              <a:t>Use appropriate prefix for the UI elements so that you can identify them from the rest of the variables.</a:t>
            </a:r>
            <a:br>
              <a:rPr lang="en-US" sz="3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311634"/>
              </p:ext>
            </p:extLst>
          </p:nvPr>
        </p:nvGraphicFramePr>
        <p:xfrm>
          <a:off x="515265" y="1808946"/>
          <a:ext cx="3103748" cy="2987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86293">
                  <a:extLst>
                    <a:ext uri="{9D8B030D-6E8A-4147-A177-3AD203B41FA5}">
                      <a16:colId xmlns:a16="http://schemas.microsoft.com/office/drawing/2014/main" val="2966207952"/>
                    </a:ext>
                  </a:extLst>
                </a:gridCol>
                <a:gridCol w="1017455">
                  <a:extLst>
                    <a:ext uri="{9D8B030D-6E8A-4147-A177-3AD203B41FA5}">
                      <a16:colId xmlns:a16="http://schemas.microsoft.com/office/drawing/2014/main" val="1588785693"/>
                    </a:ext>
                  </a:extLst>
                </a:gridCol>
              </a:tblGrid>
              <a:tr h="18568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Control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Prefix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388434"/>
                  </a:ext>
                </a:extLst>
              </a:tr>
              <a:tr h="18568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Label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lbl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1244290"/>
                  </a:ext>
                </a:extLst>
              </a:tr>
              <a:tr h="18568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TextBox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txt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6749598"/>
                  </a:ext>
                </a:extLst>
              </a:tr>
              <a:tr h="18568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DataGrid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dtg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5446312"/>
                  </a:ext>
                </a:extLst>
              </a:tr>
              <a:tr h="18568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Button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btn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1557053"/>
                  </a:ext>
                </a:extLst>
              </a:tr>
              <a:tr h="185687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ImageButton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imb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1759585"/>
                  </a:ext>
                </a:extLst>
              </a:tr>
              <a:tr h="18568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Hyperlink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hlk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0141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446463" y="2438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379703"/>
              </p:ext>
            </p:extLst>
          </p:nvPr>
        </p:nvGraphicFramePr>
        <p:xfrm>
          <a:off x="3791562" y="1808946"/>
          <a:ext cx="3855675" cy="411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2269">
                  <a:extLst>
                    <a:ext uri="{9D8B030D-6E8A-4147-A177-3AD203B41FA5}">
                      <a16:colId xmlns:a16="http://schemas.microsoft.com/office/drawing/2014/main" val="2966207952"/>
                    </a:ext>
                  </a:extLst>
                </a:gridCol>
                <a:gridCol w="1123406">
                  <a:extLst>
                    <a:ext uri="{9D8B030D-6E8A-4147-A177-3AD203B41FA5}">
                      <a16:colId xmlns:a16="http://schemas.microsoft.com/office/drawing/2014/main" val="158878569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Control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Prefix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3884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DropDownList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ddl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0473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ListBox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lst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03806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DataList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dtl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0614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Repeater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rep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447591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Checkbox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chk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7155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CheckBoxList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cbl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68347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RadioButton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rdo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046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RadioButtonList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rbl</a:t>
                      </a:r>
                      <a:endParaRPr lang="en-US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3501494"/>
                  </a:ext>
                </a:extLst>
              </a:tr>
            </a:tbl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882040"/>
              </p:ext>
            </p:extLst>
          </p:nvPr>
        </p:nvGraphicFramePr>
        <p:xfrm>
          <a:off x="7786238" y="1812132"/>
          <a:ext cx="3983396" cy="27323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4779">
                  <a:extLst>
                    <a:ext uri="{9D8B030D-6E8A-4147-A177-3AD203B41FA5}">
                      <a16:colId xmlns:a16="http://schemas.microsoft.com/office/drawing/2014/main" val="2966207952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val="1588785693"/>
                    </a:ext>
                  </a:extLst>
                </a:gridCol>
              </a:tblGrid>
              <a:tr h="446325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rgbClr val="002060"/>
                          </a:solidFill>
                          <a:effectLst/>
                        </a:rPr>
                        <a:t>Control</a:t>
                      </a:r>
                      <a:endParaRPr lang="en-US" sz="600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effectLst/>
                        </a:rPr>
                        <a:t>Prefix</a:t>
                      </a:r>
                      <a:endParaRPr lang="en-US" sz="6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3884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Image</a:t>
                      </a:r>
                      <a:endParaRPr lang="en-US" sz="6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img</a:t>
                      </a:r>
                      <a:endParaRPr lang="en-US" sz="60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48917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Panel</a:t>
                      </a:r>
                      <a:endParaRPr lang="en-US" sz="60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pnl</a:t>
                      </a:r>
                      <a:endParaRPr lang="en-US" sz="60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216111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PlaceHolder</a:t>
                      </a:r>
                      <a:endParaRPr lang="en-US" sz="6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phd</a:t>
                      </a:r>
                      <a:endParaRPr lang="en-US" sz="60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361873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Table</a:t>
                      </a:r>
                      <a:endParaRPr lang="en-US" sz="60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tbl</a:t>
                      </a:r>
                      <a:endParaRPr lang="en-US" sz="60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8986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8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Validators</a:t>
                      </a:r>
                      <a:endParaRPr lang="en-US" sz="60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val</a:t>
                      </a:r>
                      <a:endParaRPr lang="en-US" sz="60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018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2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Coding Standard in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File </a:t>
            </a:r>
            <a:r>
              <a:rPr lang="en-US" dirty="0">
                <a:solidFill>
                  <a:srgbClr val="002060"/>
                </a:solidFill>
              </a:rPr>
              <a:t>name should match with class name.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For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example, for the class HelloWorld, the file name should be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helloworld.cs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(or,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helloworld.vb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Use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Pascal Case for file names.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583</Words>
  <Application>Microsoft Office PowerPoint</Application>
  <PresentationFormat>Widescreen</PresentationFormat>
  <Paragraphs>105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Coding Standard in Asp.Net</vt:lpstr>
      <vt:lpstr>Coding Standard in Asp.Net</vt:lpstr>
      <vt:lpstr>Coding Standard in Asp.Net</vt:lpstr>
      <vt:lpstr>Coding Standard in Asp.Net</vt:lpstr>
      <vt:lpstr>Coding Standard in Asp.Net</vt:lpstr>
      <vt:lpstr>Coding Standard in Asp.Net</vt:lpstr>
      <vt:lpstr>Coding Standard in Asp.Net Use appropriate prefix for the UI elements so that you can identify them from the rest of the variables. </vt:lpstr>
      <vt:lpstr>Coding Standard in Asp.Net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251</cp:revision>
  <dcterms:created xsi:type="dcterms:W3CDTF">2020-05-18T03:14:36Z</dcterms:created>
  <dcterms:modified xsi:type="dcterms:W3CDTF">2022-04-03T06:14:09Z</dcterms:modified>
</cp:coreProperties>
</file>