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4" r:id="rId5"/>
    <p:sldId id="259" r:id="rId6"/>
    <p:sldId id="260" r:id="rId7"/>
    <p:sldId id="265" r:id="rId8"/>
    <p:sldId id="266" r:id="rId9"/>
    <p:sldId id="267" r:id="rId10"/>
    <p:sldId id="268" r:id="rId11"/>
    <p:sldId id="270" r:id="rId12"/>
    <p:sldId id="269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2" autoAdjust="0"/>
    <p:restoredTop sz="94660"/>
  </p:normalViewPr>
  <p:slideViewPr>
    <p:cSldViewPr snapToGrid="0">
      <p:cViewPr varScale="1">
        <p:scale>
          <a:sx n="78" d="100"/>
          <a:sy n="78" d="100"/>
        </p:scale>
        <p:origin x="73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03D46-25A5-4BBD-A40E-2C7F36B378B8}" type="datetimeFigureOut">
              <a:rPr lang="en-IN" smtClean="0"/>
              <a:t>16-09-2026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85E211-CB3D-45D9-8DE9-EFF593C70D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2374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2215F-6E34-9941-7651-86DC643F98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EDB947-2640-3A2A-A917-CDA2D9E5C3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13524-4F84-8F36-A73D-EFE388CEE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D29F2-6BA7-45E0-A5D2-5E81341AB9FB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29687-BA37-EB39-AFDB-ED0D39873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B50C6-7F1D-B006-EA3F-2D8940171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8531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AE889-DF14-1F90-434B-A3385C08D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E5E594-05EE-9065-BB7C-9751ED03BD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7A7AC-CEB5-E123-C374-C928BD95A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E7621-9D23-4BFB-8CB5-A3F940545D81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C43F6-3081-CA4E-9297-10DB4AE3B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B98D1-039B-8257-5440-5F3D3FA6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724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947AB2-F8BC-8E40-A282-A5E7A5F02F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1AAC0D-88DA-BA35-F194-D637E7D55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584F9-9349-09A7-9BC9-A42AAE4DA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8BEB-266E-473C-8EC0-E6E860C73871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030A0-FB6C-5480-3898-D4C31CEE1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C4BA2-4ADA-D499-587B-3F6C9C935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4565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847E8-B50C-2D12-6F58-A7878D80D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5E3D9-3EB3-B727-A137-38FE17DDF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A900F-6B9F-FA89-307B-F03CD487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B51E-C805-434C-AEA1-EB6E6AF1B3BE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4031B2-29F4-56D3-CF25-86450B9A4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FC9E5-0037-AF35-FA27-2C3421FB8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8219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FF090-A6CD-0D21-6123-0FE8DD566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25C31-CFF8-C59C-74F3-1EB6C16AA6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19CD9-3B49-F166-E5ED-C96B844C3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6731-834C-41C2-9CD0-51BCAD6DFBE9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518F0-C790-DF6F-B915-001361E90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1DCF2-1E29-0ACF-99F4-B346E1532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658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CC21B-2946-6645-A66D-E16AE053F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B01A4-2E23-1AC0-72C3-32D923159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4E7E5B-039E-27D4-6094-7DDD509C3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85636D-6589-468E-CA9E-CE0EEC742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EB0E1-6026-4C11-B0A3-16597DC0E52C}" type="datetime1">
              <a:rPr lang="en-IN" smtClean="0"/>
              <a:t>16-09-2026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AC7D77-0801-7A51-4BFA-52831E3D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C6061B-EA94-F523-A7E0-15388E9DA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808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521BB-B479-2CA3-48F8-076C6C210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394AF-1C60-13D5-2699-002F8D29F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99D23-FFCA-4654-B4FE-F70B8D8D7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D933C-E5C6-075E-3EC6-65046CCD83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FED3F1-AC50-71A8-8383-1E5F1F4F9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8EBF17-D3F5-D557-2325-236DE1F16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8355-F902-4691-B7CB-5B0C2603D076}" type="datetime1">
              <a:rPr lang="en-IN" smtClean="0"/>
              <a:t>16-09-2026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78659F-9CBD-D50C-3353-BC3687C64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A201AD-72A6-F5D2-284D-6C217D2B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7049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00BF9-39FA-4DAE-38E5-B41696FF7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568319-A759-60F6-4E44-50486709B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F9658-4616-47B6-A544-C46715077AEA}" type="datetime1">
              <a:rPr lang="en-IN" smtClean="0"/>
              <a:t>16-09-2026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98BA5A-6020-6107-4A65-73E1911D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2CF4A-975D-A59E-D19A-783AB0A66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823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DA23D6-1123-879B-795B-934E83749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DA5A-1380-4878-B255-3D0EF65E90E0}" type="datetime1">
              <a:rPr lang="en-IN" smtClean="0"/>
              <a:t>16-09-2026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20A68D-B689-E281-D602-D84D5359B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64DD3-0DA9-F7BC-46E4-92A82D7E4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8997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94554-51BF-AEE8-9EC9-552557893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8EB56-05FC-2E12-D255-C8C4FD368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827FD3-978C-A3D1-4E33-7AAD42A5E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7106D0-A761-B10F-B8F7-A54A604D6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917F3-EF61-4F88-AADF-84A7D6E32C36}" type="datetime1">
              <a:rPr lang="en-IN" smtClean="0"/>
              <a:t>16-09-2026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7A055-C263-6DCB-A859-648134D09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FD5474-313B-490E-9830-0C6E8DDE6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687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664B1-74E6-161A-9395-16DD178EB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6FF568-FBCB-8B0A-D090-4A03FB98C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B40F19-DBF6-C9CF-FCC9-A144A33A3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C1332-2701-ADA1-3D6C-C99B1F54E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32EC-2229-4676-906C-58BA4684AEEB}" type="datetime1">
              <a:rPr lang="en-IN" smtClean="0"/>
              <a:t>16-09-2026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3BAD3-7F8A-B78C-18C7-98DB36B7C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ADDF51-BB70-41B4-E218-2455250D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9289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A911D4-117C-ECA6-9864-D1C32CD22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50CB2E-823B-590C-6BDB-7DB04CF9C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34E6F-C8C2-59F9-5A15-13E0F6F63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61D8C0-E8D9-403E-89EE-61A35F5FBFC7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F989A-EE60-84E0-BFAC-C24E104A69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A061E-9297-C86B-5C39-215FC6453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B7245F-C8C7-4302-B645-5076CE950CC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435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E0C2B-3AE9-D500-D1DC-B3144ACDA3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Time and Space Complexity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75B38E-4FFA-AE02-1843-2F3BBED24D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63CF09-961E-B9DF-3005-3A77CDED9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C865C-6448-1C2D-8063-AA0C2385C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0526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F357B-4892-4698-BA45-5FB371C7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25184-1188-1F44-FCE8-4D5DAAC1F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O(n²) — Quadratic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8BD7A-884C-A3EF-8E7E-09E0BB353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Autofit/>
          </a:bodyPr>
          <a:lstStyle/>
          <a:p>
            <a:r>
              <a:rPr lang="en-IN" dirty="0"/>
              <a:t>An algorithm often has O(n²) complexity when it has </a:t>
            </a:r>
            <a:r>
              <a:rPr lang="en-IN" b="1" dirty="0"/>
              <a:t>two nested loops</a:t>
            </a:r>
            <a:r>
              <a:rPr lang="en-IN" dirty="0"/>
              <a:t>, each depending on n.</a:t>
            </a:r>
          </a:p>
          <a:p>
            <a:r>
              <a:rPr lang="en-IN" dirty="0"/>
              <a:t>Example:</a:t>
            </a:r>
          </a:p>
          <a:p>
            <a:pPr marL="0" indent="0">
              <a:buNone/>
            </a:pPr>
            <a:r>
              <a:rPr lang="en-IN" u="sng" dirty="0"/>
              <a:t>n = 5</a:t>
            </a:r>
          </a:p>
          <a:p>
            <a:pPr marL="0" indent="0">
              <a:buNone/>
            </a:pPr>
            <a:r>
              <a:rPr lang="en-IN" u="sng" dirty="0"/>
              <a:t>for </a:t>
            </a:r>
            <a:r>
              <a:rPr lang="en-IN" u="sng" dirty="0" err="1"/>
              <a:t>i</a:t>
            </a:r>
            <a:r>
              <a:rPr lang="en-IN" u="sng" dirty="0"/>
              <a:t> in range(n):</a:t>
            </a:r>
          </a:p>
          <a:p>
            <a:pPr marL="0" indent="0">
              <a:buNone/>
            </a:pPr>
            <a:r>
              <a:rPr lang="en-IN" u="sng" dirty="0"/>
              <a:t>	for j in range(n):</a:t>
            </a:r>
          </a:p>
          <a:p>
            <a:pPr marL="0" indent="0">
              <a:buNone/>
            </a:pPr>
            <a:r>
              <a:rPr lang="en-IN" u="sng" dirty="0"/>
              <a:t>		print(</a:t>
            </a:r>
            <a:r>
              <a:rPr lang="en-IN" u="sng" dirty="0" err="1"/>
              <a:t>i</a:t>
            </a:r>
            <a:r>
              <a:rPr lang="en-IN" u="sng" dirty="0"/>
              <a:t>, j)</a:t>
            </a:r>
          </a:p>
          <a:p>
            <a:r>
              <a:rPr lang="en-IN" dirty="0"/>
              <a:t>Outer loop: n times and Inner loop: n times for every outer iteration, Therefore: n × n = n²</a:t>
            </a:r>
          </a:p>
          <a:p>
            <a:r>
              <a:rPr lang="en-IN" b="1" dirty="0"/>
              <a:t>Time Complexity = O(n²)</a:t>
            </a:r>
          </a:p>
          <a:p>
            <a:endParaRPr lang="en-IN" b="1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74CE6A-D0C6-C073-4B6A-0EBFBADE0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71B47A-B9CF-739A-72A9-EB185F050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792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60599-40DE-DC0D-E46E-24D8D6176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79A1E-ACF9-3446-0E59-01BAED3E5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O(n³) — Cubic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B7314-5ABA-FA1F-5A4F-5BEA1A21A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Autofit/>
          </a:bodyPr>
          <a:lstStyle/>
          <a:p>
            <a:r>
              <a:rPr lang="en-IN" dirty="0"/>
              <a:t>An algorithm often has O(n³) complexity when it has </a:t>
            </a:r>
            <a:r>
              <a:rPr lang="en-IN" b="1" dirty="0"/>
              <a:t>three nested loops</a:t>
            </a:r>
            <a:r>
              <a:rPr lang="en-IN" dirty="0"/>
              <a:t>, each depending on n.</a:t>
            </a:r>
          </a:p>
          <a:p>
            <a:r>
              <a:rPr lang="en-IN" dirty="0"/>
              <a:t>Example:</a:t>
            </a:r>
          </a:p>
          <a:p>
            <a:pPr marL="0" indent="0">
              <a:buNone/>
            </a:pPr>
            <a:r>
              <a:rPr lang="en-IN" u="sng" dirty="0"/>
              <a:t>for </a:t>
            </a:r>
            <a:r>
              <a:rPr lang="en-IN" u="sng" dirty="0" err="1"/>
              <a:t>i</a:t>
            </a:r>
            <a:r>
              <a:rPr lang="en-IN" u="sng" dirty="0"/>
              <a:t> in range(n): </a:t>
            </a:r>
          </a:p>
          <a:p>
            <a:pPr marL="0" indent="0">
              <a:buNone/>
            </a:pPr>
            <a:r>
              <a:rPr lang="en-IN" u="sng" dirty="0"/>
              <a:t>	for j in range(n): </a:t>
            </a:r>
          </a:p>
          <a:p>
            <a:pPr marL="0" indent="0">
              <a:buNone/>
            </a:pPr>
            <a:r>
              <a:rPr lang="en-IN" u="sng" dirty="0"/>
              <a:t>		for k in range(n): </a:t>
            </a:r>
          </a:p>
          <a:p>
            <a:pPr marL="0" indent="0">
              <a:buNone/>
            </a:pPr>
            <a:r>
              <a:rPr lang="en-IN" u="sng" dirty="0"/>
              <a:t>			print(</a:t>
            </a:r>
            <a:r>
              <a:rPr lang="en-IN" u="sng" dirty="0" err="1"/>
              <a:t>i</a:t>
            </a:r>
            <a:r>
              <a:rPr lang="en-IN" u="sng" dirty="0"/>
              <a:t>, j, k)</a:t>
            </a:r>
          </a:p>
          <a:p>
            <a:r>
              <a:rPr lang="en-IN" dirty="0"/>
              <a:t>Operations: n × n × n = n³ Therefore:</a:t>
            </a:r>
          </a:p>
          <a:p>
            <a:r>
              <a:rPr lang="en-IN" b="1" dirty="0"/>
              <a:t>Time Complexity = O(n³)</a:t>
            </a:r>
            <a:endParaRPr lang="en-IN" b="1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A4B290-7195-26A5-4864-B3159E5F0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17FA15-7998-C36F-E7AF-333B16455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7703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EF798-F109-7127-4792-19208DC15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O(log n) — Logarithmic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8C9A9-2BE0-46A9-2A73-55C7A154C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IN" dirty="0"/>
              <a:t>An algorithm has </a:t>
            </a:r>
            <a:r>
              <a:rPr lang="en-IN" b="1" dirty="0"/>
              <a:t>O(log n)</a:t>
            </a:r>
            <a:r>
              <a:rPr lang="en-IN" dirty="0"/>
              <a:t> complexity when the problem size is reduced significantly at every step.</a:t>
            </a:r>
          </a:p>
          <a:p>
            <a:r>
              <a:rPr lang="en-IN" dirty="0"/>
              <a:t>The most common example is </a:t>
            </a:r>
            <a:r>
              <a:rPr lang="en-IN" b="1" dirty="0"/>
              <a:t>Binary Search</a:t>
            </a:r>
            <a:r>
              <a:rPr lang="en-IN" dirty="0"/>
              <a:t>.</a:t>
            </a:r>
          </a:p>
          <a:p>
            <a:r>
              <a:rPr lang="en-IN" dirty="0"/>
              <a:t>Suppose: [10, 20, 30, 40, 50, 60, 70, 80] and We want to search for 70.</a:t>
            </a:r>
          </a:p>
          <a:p>
            <a:r>
              <a:rPr lang="en-IN" dirty="0"/>
              <a:t>Binary Search approximately works like: 8 elements &gt; 4 elements &gt; 2 elements &gt; 1 element</a:t>
            </a:r>
          </a:p>
          <a:p>
            <a:r>
              <a:rPr lang="en-IN" dirty="0"/>
              <a:t>The search area is approximately divided by 2 each time.</a:t>
            </a:r>
          </a:p>
          <a:p>
            <a:r>
              <a:rPr lang="en-IN" dirty="0"/>
              <a:t>Therefore:</a:t>
            </a:r>
          </a:p>
          <a:p>
            <a:r>
              <a:rPr lang="en-IN" b="1" dirty="0"/>
              <a:t>Time Complexity = O(log n)</a:t>
            </a:r>
          </a:p>
          <a:p>
            <a:endParaRPr lang="en-IN" dirty="0"/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6A0F4E-3988-D554-D11F-9E7AA8D1E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BBB41-2629-4056-B917-A5E6CEA2B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019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F930C-9870-377A-CFC3-5439F93F1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61983-C7AF-678C-D5BD-174A3AB39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Binary Search in Python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3B67-3F12-8B9C-BA8C-2CB90CD2D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N" dirty="0"/>
              <a:t>def </a:t>
            </a:r>
            <a:r>
              <a:rPr lang="en-IN" dirty="0" err="1"/>
              <a:t>binary_search</a:t>
            </a:r>
            <a:r>
              <a:rPr lang="en-IN" dirty="0"/>
              <a:t>(</a:t>
            </a:r>
            <a:r>
              <a:rPr lang="en-IN" dirty="0" err="1"/>
              <a:t>arr</a:t>
            </a:r>
            <a:r>
              <a:rPr lang="en-IN" dirty="0"/>
              <a:t>, target): </a:t>
            </a:r>
          </a:p>
          <a:p>
            <a:pPr marL="0" indent="0">
              <a:buNone/>
            </a:pPr>
            <a:r>
              <a:rPr lang="en-IN" dirty="0"/>
              <a:t>	low = 0 </a:t>
            </a:r>
          </a:p>
          <a:p>
            <a:pPr marL="0" indent="0">
              <a:buNone/>
            </a:pPr>
            <a:r>
              <a:rPr lang="en-IN" dirty="0"/>
              <a:t>	high = </a:t>
            </a:r>
            <a:r>
              <a:rPr lang="en-IN" dirty="0" err="1"/>
              <a:t>len</a:t>
            </a:r>
            <a:r>
              <a:rPr lang="en-IN" dirty="0"/>
              <a:t>(</a:t>
            </a:r>
            <a:r>
              <a:rPr lang="en-IN" dirty="0" err="1"/>
              <a:t>arr</a:t>
            </a:r>
            <a:r>
              <a:rPr lang="en-IN" dirty="0"/>
              <a:t>) - 1 </a:t>
            </a:r>
          </a:p>
          <a:p>
            <a:pPr marL="0" indent="0">
              <a:buNone/>
            </a:pPr>
            <a:r>
              <a:rPr lang="en-IN" dirty="0"/>
              <a:t>	while low &lt;= high: </a:t>
            </a:r>
          </a:p>
          <a:p>
            <a:pPr marL="0" indent="0">
              <a:buNone/>
            </a:pPr>
            <a:r>
              <a:rPr lang="en-IN" dirty="0"/>
              <a:t>		mid = (low + high) // 2 </a:t>
            </a:r>
          </a:p>
          <a:p>
            <a:pPr marL="0" indent="0">
              <a:buNone/>
            </a:pPr>
            <a:r>
              <a:rPr lang="en-IN" dirty="0"/>
              <a:t>		if </a:t>
            </a:r>
            <a:r>
              <a:rPr lang="en-IN" dirty="0" err="1"/>
              <a:t>arr</a:t>
            </a:r>
            <a:r>
              <a:rPr lang="en-IN" dirty="0"/>
              <a:t>[mid] == target: </a:t>
            </a:r>
          </a:p>
          <a:p>
            <a:pPr marL="0" indent="0">
              <a:buNone/>
            </a:pPr>
            <a:r>
              <a:rPr lang="en-IN" dirty="0"/>
              <a:t>			return True </a:t>
            </a:r>
          </a:p>
          <a:p>
            <a:pPr marL="0" indent="0">
              <a:buNone/>
            </a:pPr>
            <a:r>
              <a:rPr lang="en-IN" dirty="0"/>
              <a:t>		</a:t>
            </a:r>
            <a:r>
              <a:rPr lang="en-IN" dirty="0" err="1"/>
              <a:t>elif</a:t>
            </a:r>
            <a:r>
              <a:rPr lang="en-IN" dirty="0"/>
              <a:t> </a:t>
            </a:r>
            <a:r>
              <a:rPr lang="en-IN" dirty="0" err="1"/>
              <a:t>arr</a:t>
            </a:r>
            <a:r>
              <a:rPr lang="en-IN" dirty="0"/>
              <a:t>[mid] &lt; target: </a:t>
            </a:r>
          </a:p>
          <a:p>
            <a:pPr marL="0" indent="0">
              <a:buNone/>
            </a:pPr>
            <a:r>
              <a:rPr lang="en-IN" dirty="0"/>
              <a:t>			low = mid + 1 </a:t>
            </a:r>
          </a:p>
          <a:p>
            <a:pPr marL="0" indent="0">
              <a:buNone/>
            </a:pPr>
            <a:r>
              <a:rPr lang="en-IN" dirty="0"/>
              <a:t>		else: </a:t>
            </a:r>
          </a:p>
          <a:p>
            <a:pPr marL="0" indent="0">
              <a:buNone/>
            </a:pPr>
            <a:r>
              <a:rPr lang="en-IN" dirty="0"/>
              <a:t>			high = mid - 1 </a:t>
            </a:r>
          </a:p>
          <a:p>
            <a:pPr marL="0" indent="0">
              <a:buNone/>
            </a:pPr>
            <a:r>
              <a:rPr lang="en-IN" dirty="0"/>
              <a:t>	return False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321967-B14F-4F6B-5CFD-E6F09950B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7D4E8-E20B-262A-60E5-D83C77F67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6305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81FEF-5B78-602F-247B-6202C81EC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O(n log n) — </a:t>
            </a:r>
            <a:r>
              <a:rPr lang="en-IN" dirty="0" err="1"/>
              <a:t>Linearithmic</a:t>
            </a:r>
            <a:r>
              <a:rPr lang="en-IN" dirty="0"/>
              <a:t>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EE102-F5DA-F503-D180-7C56B8283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Some algorithms divide the input and process the elements at each level.</a:t>
            </a:r>
          </a:p>
          <a:p>
            <a:r>
              <a:rPr lang="en-IN" dirty="0"/>
              <a:t>A common example is </a:t>
            </a:r>
            <a:r>
              <a:rPr lang="en-IN" b="1" dirty="0"/>
              <a:t>Merge Sort</a:t>
            </a:r>
            <a:r>
              <a:rPr lang="en-IN" dirty="0"/>
              <a:t>.</a:t>
            </a:r>
          </a:p>
          <a:p>
            <a:r>
              <a:rPr lang="en-IN" dirty="0"/>
              <a:t>The input is divided into smaller parts, and </a:t>
            </a:r>
          </a:p>
          <a:p>
            <a:r>
              <a:rPr lang="en-IN" dirty="0"/>
              <a:t>the parts are processed and merged.</a:t>
            </a:r>
          </a:p>
          <a:p>
            <a:r>
              <a:rPr lang="en-IN" b="1" dirty="0"/>
              <a:t>Time Complexity = O(n log n)</a:t>
            </a:r>
            <a:endParaRPr lang="en-IN" dirty="0"/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04AF5-7480-9761-45C6-D2F47FF60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3171" y="2357055"/>
            <a:ext cx="2284471" cy="21438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E5F64C-D7D7-1CD0-CCA5-F189992EA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57DF8-4A0A-C047-967E-2E03097CE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4905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D2310-5EB4-9764-D928-3E022A214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Best, Average and Worst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9777A-12B1-A1F9-4488-5F024EBA1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Best Case</a:t>
            </a:r>
          </a:p>
          <a:p>
            <a:r>
              <a:rPr lang="en-IN" dirty="0"/>
              <a:t>Target is the first element. - O(1)</a:t>
            </a:r>
          </a:p>
          <a:p>
            <a:r>
              <a:rPr lang="en-IN" b="1" dirty="0"/>
              <a:t>Worst Case</a:t>
            </a:r>
          </a:p>
          <a:p>
            <a:r>
              <a:rPr lang="en-IN" dirty="0"/>
              <a:t>Target is the last element or does not exist. - O(n)</a:t>
            </a:r>
          </a:p>
          <a:p>
            <a:r>
              <a:rPr lang="en-IN" b="1" dirty="0"/>
              <a:t>Average Case</a:t>
            </a:r>
          </a:p>
          <a:p>
            <a:r>
              <a:rPr lang="en-IN" dirty="0"/>
              <a:t>The target may be somewhere in the middle. - O(n)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9F7371-5A3F-D84C-0413-572E5CAE8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D16D9-145D-9266-3C3C-98E20A0FA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1928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CD125-28DF-11A8-FBBB-3DF9B84B7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CD1BA-A358-EBAB-E8BA-A7695DF7C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Best, Average and Worst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9A25A-0C1C-2EA7-BECC-B2B9D3BC2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An algorithm can perform differently depending on the input.</a:t>
            </a:r>
          </a:p>
          <a:p>
            <a:r>
              <a:rPr lang="en-IN" b="1" dirty="0"/>
              <a:t>Best Case</a:t>
            </a:r>
          </a:p>
          <a:p>
            <a:r>
              <a:rPr lang="en-IN" dirty="0"/>
              <a:t>Minimum amount of work.</a:t>
            </a:r>
          </a:p>
          <a:p>
            <a:r>
              <a:rPr lang="en-IN" b="1" dirty="0"/>
              <a:t>Average Case</a:t>
            </a:r>
          </a:p>
          <a:p>
            <a:r>
              <a:rPr lang="en-IN" dirty="0"/>
              <a:t>Typical/expected amount of work under a specified input distribution.</a:t>
            </a:r>
          </a:p>
          <a:p>
            <a:r>
              <a:rPr lang="en-IN" b="1" dirty="0"/>
              <a:t>Worst Case</a:t>
            </a:r>
          </a:p>
          <a:p>
            <a:r>
              <a:rPr lang="en-IN" dirty="0"/>
              <a:t>Maximum amount of work for an input of size 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35A3A9-6679-EB49-2B2D-B4509FC1F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35E45-5009-0293-435D-63CB8D02E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7289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7A917-4CDF-8B6F-731F-CBFC17B61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en-IN" dirty="0"/>
              <a:t>Thank you.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0E948D-D7A0-0A48-6DD7-521E935B0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8882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E5B9C-CA92-3477-F665-5C8AD3DF6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What is Time Complexity?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66B7E-AAFC-88BE-D9F9-AF118CEE4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IN" b="1" dirty="0"/>
              <a:t>Time Complexity</a:t>
            </a:r>
            <a:r>
              <a:rPr lang="en-IN" dirty="0"/>
              <a:t> is a way to describe how the </a:t>
            </a:r>
            <a:r>
              <a:rPr lang="en-IN" b="1" dirty="0"/>
              <a:t>number of operations performed by a program increases when the input size increases</a:t>
            </a:r>
            <a:r>
              <a:rPr lang="en-IN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CA2BB0-D2D9-9CA7-7307-31F6C98E8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3F306-9120-6D91-8BFD-44B2F0D70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0213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79FF1-7956-6EE3-8A91-702F21471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Why Do We Need Time Complexity?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1CD57-8BBE-45AB-8AA6-733FA5D84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Autofit/>
          </a:bodyPr>
          <a:lstStyle/>
          <a:p>
            <a:r>
              <a:rPr lang="en-IN" dirty="0"/>
              <a:t>Suppose two algorithms solve the same problem.</a:t>
            </a:r>
          </a:p>
          <a:p>
            <a:pPr lvl="1"/>
            <a:r>
              <a:rPr lang="en-IN" dirty="0"/>
              <a:t>Algorithm A → 100 operations</a:t>
            </a:r>
          </a:p>
          <a:p>
            <a:pPr lvl="1"/>
            <a:r>
              <a:rPr lang="en-IN" dirty="0"/>
              <a:t>Algorithm B → 1,000,000 operations</a:t>
            </a:r>
          </a:p>
          <a:p>
            <a:r>
              <a:rPr lang="en-IN" dirty="0"/>
              <a:t>Both may produce the correct answer, but Algorithm A performs much less work.</a:t>
            </a:r>
          </a:p>
          <a:p>
            <a:r>
              <a:rPr lang="en-IN" dirty="0"/>
              <a:t>Time complexity helps us compare algorithms </a:t>
            </a:r>
            <a:r>
              <a:rPr lang="en-IN" b="1" dirty="0"/>
              <a:t>without depending on a particular computer or exact execution time</a:t>
            </a:r>
            <a:r>
              <a:rPr lang="en-IN" dirty="0"/>
              <a:t>.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F56A33-D235-B2E1-DD1E-357F51E61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FB428-7369-7F2D-9C83-34C0D0C1D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390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93D72-3C67-1B01-1525-1553B0DE7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52B1D-DA5D-B886-3E3A-D560A189A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Why Do We Need Time Complexity?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1FDA5-00ED-13FE-E352-B42315EAC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Autofit/>
          </a:bodyPr>
          <a:lstStyle/>
          <a:p>
            <a:r>
              <a:rPr lang="en-IN" dirty="0"/>
              <a:t>For example, actual execution time can change depending on:</a:t>
            </a:r>
          </a:p>
          <a:p>
            <a:pPr lvl="1"/>
            <a:r>
              <a:rPr lang="en-IN" dirty="0"/>
              <a:t>Processor </a:t>
            </a:r>
          </a:p>
          <a:p>
            <a:pPr lvl="1"/>
            <a:r>
              <a:rPr lang="en-IN" dirty="0"/>
              <a:t>RAM </a:t>
            </a:r>
          </a:p>
          <a:p>
            <a:pPr lvl="1"/>
            <a:r>
              <a:rPr lang="en-IN" dirty="0"/>
              <a:t>Python version </a:t>
            </a:r>
          </a:p>
          <a:p>
            <a:pPr lvl="1"/>
            <a:r>
              <a:rPr lang="en-IN" dirty="0"/>
              <a:t>Operating system </a:t>
            </a:r>
          </a:p>
          <a:p>
            <a:pPr lvl="1"/>
            <a:r>
              <a:rPr lang="en-IN" dirty="0"/>
              <a:t>Other programs running </a:t>
            </a:r>
          </a:p>
          <a:p>
            <a:r>
              <a:rPr lang="en-IN" dirty="0"/>
              <a:t>Therefore, instead of measuring seconds, we study the </a:t>
            </a:r>
            <a:r>
              <a:rPr lang="en-IN" b="1" dirty="0"/>
              <a:t>growth of operations</a:t>
            </a:r>
            <a:r>
              <a:rPr lang="en-IN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40E8AA-A597-0F44-2F89-D7673E4F5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2F8A9-A644-5664-6547-F5B63ACA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9144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42AEB-784A-A1B0-53AE-700953DD6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Big-O Notation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36AA9-B8C1-2708-5985-AF0D2957C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IN" dirty="0"/>
              <a:t>We commonly use </a:t>
            </a:r>
            <a:r>
              <a:rPr lang="en-IN" b="1" dirty="0"/>
              <a:t>Big-O notation</a:t>
            </a:r>
            <a:r>
              <a:rPr lang="en-IN" dirty="0"/>
              <a:t> to express time complexity.</a:t>
            </a:r>
          </a:p>
          <a:p>
            <a:r>
              <a:rPr lang="en-IN" dirty="0"/>
              <a:t>Examples:</a:t>
            </a:r>
          </a:p>
          <a:p>
            <a:r>
              <a:rPr lang="en-IN" dirty="0"/>
              <a:t>O(1)</a:t>
            </a:r>
          </a:p>
          <a:p>
            <a:r>
              <a:rPr lang="en-IN" dirty="0"/>
              <a:t>O(log n)</a:t>
            </a:r>
          </a:p>
          <a:p>
            <a:r>
              <a:rPr lang="en-IN" dirty="0"/>
              <a:t>O(n)</a:t>
            </a:r>
          </a:p>
          <a:p>
            <a:r>
              <a:rPr lang="en-IN" dirty="0"/>
              <a:t>O(n log n)</a:t>
            </a:r>
          </a:p>
          <a:p>
            <a:r>
              <a:rPr lang="en-IN" dirty="0"/>
              <a:t>O(n²)</a:t>
            </a:r>
          </a:p>
          <a:p>
            <a:r>
              <a:rPr lang="en-IN" dirty="0"/>
              <a:t>O(n³) </a:t>
            </a:r>
          </a:p>
          <a:p>
            <a:r>
              <a:rPr lang="en-IN" dirty="0"/>
              <a:t>Big-O describes the </a:t>
            </a:r>
            <a:r>
              <a:rPr lang="en-IN" b="1" dirty="0"/>
              <a:t>growth rate</a:t>
            </a:r>
            <a:r>
              <a:rPr lang="en-IN" dirty="0"/>
              <a:t> of an algorithm as the input size becomes large.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1CA1A0-17DE-44C2-5055-645C262FE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14F32-0C36-4950-189A-D55630F5F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6831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3CB88-1714-E9EB-337D-14EB3A5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O(1) — Constant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EB83D-5575-B605-9479-3F779CF63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167312"/>
          </a:xfrm>
        </p:spPr>
        <p:txBody>
          <a:bodyPr>
            <a:noAutofit/>
          </a:bodyPr>
          <a:lstStyle/>
          <a:p>
            <a:r>
              <a:rPr lang="en-IN" dirty="0"/>
              <a:t>The number of operations does not depend on the size of the input.</a:t>
            </a:r>
          </a:p>
          <a:p>
            <a:r>
              <a:rPr lang="en-IN" dirty="0"/>
              <a:t>Example:</a:t>
            </a:r>
          </a:p>
          <a:p>
            <a:pPr marL="0" indent="0">
              <a:buNone/>
            </a:pPr>
            <a:r>
              <a:rPr lang="en-IN" u="sng" dirty="0"/>
              <a:t>numbers = [10, 20, 30, 40, 50]</a:t>
            </a:r>
          </a:p>
          <a:p>
            <a:pPr marL="0" indent="0">
              <a:buNone/>
            </a:pPr>
            <a:r>
              <a:rPr lang="en-IN" u="sng" dirty="0"/>
              <a:t>print(numbers[0])</a:t>
            </a:r>
          </a:p>
          <a:p>
            <a:r>
              <a:rPr lang="en-IN" dirty="0"/>
              <a:t>We access only one element. Whether the list contains:</a:t>
            </a:r>
          </a:p>
          <a:p>
            <a:pPr lvl="1"/>
            <a:r>
              <a:rPr lang="en-IN" dirty="0"/>
              <a:t>5 elements</a:t>
            </a:r>
          </a:p>
          <a:p>
            <a:pPr lvl="1"/>
            <a:r>
              <a:rPr lang="en-IN" dirty="0"/>
              <a:t>100 elements</a:t>
            </a:r>
          </a:p>
          <a:p>
            <a:pPr lvl="1"/>
            <a:r>
              <a:rPr lang="en-IN" dirty="0"/>
              <a:t>1,000,000 elements</a:t>
            </a:r>
          </a:p>
          <a:p>
            <a:r>
              <a:rPr lang="en-IN" dirty="0"/>
              <a:t>we still access one element. Therefore:</a:t>
            </a:r>
          </a:p>
          <a:p>
            <a:r>
              <a:rPr lang="en-IN" b="1" dirty="0"/>
              <a:t>Time Complexity = O(1)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2F3352-293C-A1BC-31F5-6F477F216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00051-AC17-1825-6198-315FB33C5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7352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77496-EF52-3F9F-4A6A-508784283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7802D-FCF6-A4B7-F8B6-C3D1ED969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O(1) — Constant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1FE02-DEE7-81EE-7AE5-01F17F897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167312"/>
          </a:xfrm>
        </p:spPr>
        <p:txBody>
          <a:bodyPr>
            <a:noAutofit/>
          </a:bodyPr>
          <a:lstStyle/>
          <a:p>
            <a:r>
              <a:rPr lang="en-IN" dirty="0"/>
              <a:t>Input increases → Work remains almost the same.</a:t>
            </a:r>
            <a:endParaRPr lang="en-IN" b="1" dirty="0"/>
          </a:p>
          <a:p>
            <a:r>
              <a:rPr lang="en-IN" dirty="0"/>
              <a:t>Example:</a:t>
            </a:r>
          </a:p>
          <a:p>
            <a:pPr marL="0" indent="0">
              <a:buNone/>
            </a:pPr>
            <a:r>
              <a:rPr lang="en-IN" u="sng" dirty="0"/>
              <a:t>a = 10</a:t>
            </a:r>
          </a:p>
          <a:p>
            <a:pPr marL="0" indent="0">
              <a:buNone/>
            </a:pPr>
            <a:r>
              <a:rPr lang="en-IN" u="sng" dirty="0"/>
              <a:t>b = 20</a:t>
            </a:r>
          </a:p>
          <a:p>
            <a:pPr marL="0" indent="0">
              <a:buNone/>
            </a:pPr>
            <a:r>
              <a:rPr lang="en-IN" u="sng" dirty="0"/>
              <a:t>c = a + b</a:t>
            </a:r>
          </a:p>
          <a:p>
            <a:pPr marL="0" indent="0">
              <a:buNone/>
            </a:pPr>
            <a:r>
              <a:rPr lang="en-IN" u="sng" dirty="0"/>
              <a:t>print(c)</a:t>
            </a:r>
          </a:p>
          <a:p>
            <a:r>
              <a:rPr lang="en-IN" dirty="0"/>
              <a:t>Only a fixed number of operations are performed.</a:t>
            </a:r>
          </a:p>
          <a:p>
            <a:r>
              <a:rPr lang="en-IN" b="1" dirty="0"/>
              <a:t>Time Complexity = O(1)</a:t>
            </a:r>
            <a:endParaRPr lang="en-IN" dirty="0"/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0605D5-A012-D0FE-A98A-43A050C2F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3E14D-1B79-2C79-1A7B-70F8F670F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2495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B5C20-1C3A-C867-26D4-A1ED9526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O(n) — Linear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62D58-9EAD-48B6-271B-41F39D2AD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en-IN" dirty="0"/>
              <a:t>Example:</a:t>
            </a:r>
          </a:p>
          <a:p>
            <a:pPr marL="0" indent="0">
              <a:buNone/>
            </a:pPr>
            <a:r>
              <a:rPr lang="en-IN" u="sng" dirty="0"/>
              <a:t>numbers = [10, 20, 30, 40, 50] </a:t>
            </a:r>
          </a:p>
          <a:p>
            <a:pPr marL="0" indent="0">
              <a:buNone/>
            </a:pPr>
            <a:r>
              <a:rPr lang="en-IN" u="sng" dirty="0"/>
              <a:t>for number in numbers: </a:t>
            </a:r>
          </a:p>
          <a:p>
            <a:pPr marL="0" indent="0">
              <a:buNone/>
            </a:pPr>
            <a:r>
              <a:rPr lang="en-IN" u="sng" dirty="0"/>
              <a:t>	print(number)</a:t>
            </a:r>
          </a:p>
          <a:p>
            <a:r>
              <a:rPr lang="en-IN" dirty="0"/>
              <a:t>The loop visits every element. If </a:t>
            </a:r>
          </a:p>
          <a:p>
            <a:r>
              <a:rPr lang="en-IN" dirty="0"/>
              <a:t>n = 5 → 5 iterations, n = 100 → 100 iterations and n = 1000 → 1000 iterations. Therefore:</a:t>
            </a:r>
          </a:p>
          <a:p>
            <a:r>
              <a:rPr lang="en-IN" b="1" dirty="0"/>
              <a:t>Time Complexity = O(n)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DEE931-FE1B-0B7B-DF5B-7344C5686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53B6A-56C3-D118-E0BB-3F75384FE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5942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55670-E7AD-A132-7E98-D52B9CB0C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B7B81-1ECC-23C7-CF3E-C2C63B5BC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O(n) — Linear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76219-21EA-046E-7F7F-C5707D57D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en-IN" dirty="0"/>
              <a:t>The amount of work increases approximately in proportion to the input size.</a:t>
            </a:r>
          </a:p>
          <a:p>
            <a:r>
              <a:rPr lang="en-IN" dirty="0"/>
              <a:t>Example:</a:t>
            </a:r>
          </a:p>
          <a:p>
            <a:pPr marL="0" indent="0">
              <a:buNone/>
            </a:pPr>
            <a:r>
              <a:rPr lang="en-IN" u="sng" dirty="0"/>
              <a:t>numbers = [10, 20, 30, 40, 50] </a:t>
            </a:r>
          </a:p>
          <a:p>
            <a:pPr marL="0" indent="0">
              <a:buNone/>
            </a:pPr>
            <a:r>
              <a:rPr lang="en-IN" u="sng" dirty="0"/>
              <a:t>for number in numbers: </a:t>
            </a:r>
          </a:p>
          <a:p>
            <a:pPr marL="0" indent="0">
              <a:buNone/>
            </a:pPr>
            <a:r>
              <a:rPr lang="en-IN" u="sng" dirty="0"/>
              <a:t>	print(number)</a:t>
            </a:r>
          </a:p>
          <a:p>
            <a:r>
              <a:rPr lang="en-IN" dirty="0"/>
              <a:t>The loop visits every element. If </a:t>
            </a:r>
          </a:p>
          <a:p>
            <a:r>
              <a:rPr lang="en-IN" dirty="0"/>
              <a:t>n = 5 → 5 iterations, n = 100 → 100 iterations and n = 1000 → 1000 iterations. Therefore:</a:t>
            </a:r>
          </a:p>
          <a:p>
            <a:r>
              <a:rPr lang="en-IN" b="1" dirty="0"/>
              <a:t>Time Complexity = O(n)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7434F2-37BC-D39C-6D8E-881329845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518" y="63060"/>
            <a:ext cx="1443422" cy="720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DA817-44D8-ECA7-47D5-139B19943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7245F-C8C7-4302-B645-5076CE950CCF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3908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997</Words>
  <Application>Microsoft Office PowerPoint</Application>
  <PresentationFormat>Widescreen</PresentationFormat>
  <Paragraphs>142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Time and Space Complexity</vt:lpstr>
      <vt:lpstr>What is Time Complexity?</vt:lpstr>
      <vt:lpstr>Why Do We Need Time Complexity?</vt:lpstr>
      <vt:lpstr>Why Do We Need Time Complexity?</vt:lpstr>
      <vt:lpstr>Big-O Notation</vt:lpstr>
      <vt:lpstr>O(1) — Constant Time</vt:lpstr>
      <vt:lpstr>O(1) — Constant Time</vt:lpstr>
      <vt:lpstr>O(n) — Linear Time</vt:lpstr>
      <vt:lpstr>O(n) — Linear Time</vt:lpstr>
      <vt:lpstr>O(n²) — Quadratic Time</vt:lpstr>
      <vt:lpstr>O(n³) — Cubic Time</vt:lpstr>
      <vt:lpstr>O(log n) — Logarithmic Time</vt:lpstr>
      <vt:lpstr>Binary Search in Python</vt:lpstr>
      <vt:lpstr>O(n log n) — Linearithmic Time</vt:lpstr>
      <vt:lpstr>Best, Average and Worst Case</vt:lpstr>
      <vt:lpstr>Best, Average and Worst Case</vt:lpstr>
      <vt:lpstr>Thank you.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Divyesh Gohel</dc:creator>
  <cp:lastModifiedBy>Divyesh Gohel</cp:lastModifiedBy>
  <cp:revision>29</cp:revision>
  <dcterms:created xsi:type="dcterms:W3CDTF">2026-09-10T00:35:35Z</dcterms:created>
  <dcterms:modified xsi:type="dcterms:W3CDTF">2026-09-16T00:49:21Z</dcterms:modified>
</cp:coreProperties>
</file>